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98" r:id="rId4"/>
    <p:sldId id="309" r:id="rId5"/>
    <p:sldId id="310" r:id="rId6"/>
    <p:sldId id="313" r:id="rId7"/>
    <p:sldId id="305" r:id="rId8"/>
    <p:sldId id="311" r:id="rId9"/>
    <p:sldId id="312" r:id="rId10"/>
    <p:sldId id="303" r:id="rId11"/>
  </p:sldIdLst>
  <p:sldSz cx="9144000" cy="5143500" type="screen16x9"/>
  <p:notesSz cx="6858000" cy="9144000"/>
  <p:embeddedFontLst>
    <p:embeddedFont>
      <p:font typeface="Dela Gothic One" pitchFamily="2" charset="-128"/>
      <p:regular r:id="rId13"/>
    </p:embeddedFont>
    <p:embeddedFont>
      <p:font typeface="Barlow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3EA1BF-F693-4B56-8E9F-3DDD6E1A169E}">
  <a:tblStyle styleId="{113EA1BF-F693-4B56-8E9F-3DDD6E1A1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22D8F-742C-4F45-AD6A-C6147245EC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7"/>
    <p:restoredTop sz="94648"/>
  </p:normalViewPr>
  <p:slideViewPr>
    <p:cSldViewPr snapToGrid="0">
      <p:cViewPr>
        <p:scale>
          <a:sx n="124" d="100"/>
          <a:sy n="124" d="100"/>
        </p:scale>
        <p:origin x="528" y="6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9d73137b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9d73137b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83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617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10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7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629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1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6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name="adj1" fmla="val 23520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" h="579" extrusionOk="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418" extrusionOk="0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302" extrusionOk="0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4" extrusionOk="0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7"/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7"/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7"/>
          <p:cNvSpPr txBox="1">
            <a:spLocks noGrp="1"/>
          </p:cNvSpPr>
          <p:nvPr>
            <p:ph type="subTitle" idx="3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7"/>
          <p:cNvSpPr txBox="1">
            <a:spLocks noGrp="1"/>
          </p:cNvSpPr>
          <p:nvPr>
            <p:ph type="subTitle" idx="4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7"/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5" name="Google Shape;495;p17"/>
          <p:cNvSpPr txBox="1">
            <a:spLocks noGrp="1"/>
          </p:cNvSpPr>
          <p:nvPr>
            <p:ph type="subTitle" idx="6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subTitle" idx="7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subTitle" idx="8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108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6"/>
          <p:cNvSpPr txBox="1">
            <a:spLocks noGrp="1"/>
          </p:cNvSpPr>
          <p:nvPr>
            <p:ph type="subTitle" idx="1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6"/>
          <p:cNvSpPr txBox="1">
            <a:spLocks noGrp="1"/>
          </p:cNvSpPr>
          <p:nvPr>
            <p:ph type="subTitle" idx="2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subTitle" idx="3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6"/>
          <p:cNvSpPr txBox="1">
            <a:spLocks noGrp="1"/>
          </p:cNvSpPr>
          <p:nvPr>
            <p:ph type="subTitle" idx="4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4" name="Google Shape;454;p16"/>
          <p:cNvSpPr txBox="1">
            <a:spLocks noGrp="1"/>
          </p:cNvSpPr>
          <p:nvPr>
            <p:ph type="subTitle" idx="5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5" name="Google Shape;455;p16"/>
          <p:cNvSpPr txBox="1">
            <a:spLocks noGrp="1"/>
          </p:cNvSpPr>
          <p:nvPr>
            <p:ph type="subTitle" idx="6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1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2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3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subTitle" idx="4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>
            <a:spLocks noGrp="1"/>
          </p:cNvSpPr>
          <p:nvPr>
            <p:ph type="pic" idx="2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 hasCustomPrompt="1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 hasCustomPrompt="1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 hasCustomPrompt="1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 hasCustomPrompt="1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8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9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3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4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5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avLst/>
              <a:gdLst/>
              <a:ahLst/>
              <a:cxnLst/>
              <a:rect l="l" t="t" r="r" b="b"/>
              <a:pathLst>
                <a:path w="646" h="221" extrusionOk="0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avLst/>
              <a:gdLst/>
              <a:ahLst/>
              <a:cxnLst/>
              <a:rect l="l" t="t" r="r" b="b"/>
              <a:pathLst>
                <a:path w="367" h="197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>
            <a:spLocks noGrp="1"/>
          </p:cNvSpPr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1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9"/>
          <p:cNvSpPr txBox="1">
            <a:spLocks noGrp="1"/>
          </p:cNvSpPr>
          <p:nvPr>
            <p:ph type="ctrTitle"/>
          </p:nvPr>
        </p:nvSpPr>
        <p:spPr>
          <a:xfrm>
            <a:off x="713342" y="765714"/>
            <a:ext cx="5106545" cy="2274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600" dirty="0"/>
              <a:t>Chatbot für internationale Studierende</a:t>
            </a:r>
          </a:p>
        </p:txBody>
      </p:sp>
      <p:sp>
        <p:nvSpPr>
          <p:cNvPr id="825" name="Google Shape;825;p29"/>
          <p:cNvSpPr txBox="1">
            <a:spLocks noGrp="1"/>
          </p:cNvSpPr>
          <p:nvPr>
            <p:ph type="subTitle" idx="1"/>
          </p:nvPr>
        </p:nvSpPr>
        <p:spPr>
          <a:xfrm>
            <a:off x="722575" y="3040303"/>
            <a:ext cx="4709100" cy="606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Diren</a:t>
            </a:r>
            <a:r>
              <a:rPr lang="de-DE" dirty="0"/>
              <a:t> Akkaya, Thao Do, Hiba Farhat und Melody Fuhrmann</a:t>
            </a:r>
          </a:p>
        </p:txBody>
      </p:sp>
      <p:grpSp>
        <p:nvGrpSpPr>
          <p:cNvPr id="826" name="Google Shape;826;p29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7" name="Google Shape;827;p29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8" name="Google Shape;828;p29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9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30" name="Google Shape;830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2" name="Google Shape;832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3" name="Google Shape;833;p29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34" name="Google Shape;834;p29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9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6" name="Google Shape;836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7" name="Google Shape;837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8" name="Google Shape;838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" name="Google Shape;839;p29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40" name="Google Shape;840;p29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5" extrusionOk="0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1" name="Google Shape;841;p29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42" name="Google Shape;842;p2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3" name="Google Shape;843;p2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4" name="Google Shape;844;p2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5" name="Google Shape;845;p2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6" name="Google Shape;846;p2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2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8" name="Google Shape;848;p2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9" name="Google Shape;849;p2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0" name="Google Shape;850;p2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1" name="Google Shape;851;p2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2" name="Google Shape;852;p2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3" name="Google Shape;853;p29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4" name="Google Shape;854;p29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5" name="Google Shape;855;p29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6" name="Google Shape;856;p29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7" name="Google Shape;857;p29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8" name="Google Shape;858;p29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9" name="Google Shape;859;p29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60" name="Google Shape;860;p29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61" name="Google Shape;861;p29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62" name="Google Shape;862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3" name="Google Shape;863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864" name="Google Shape;864;p29"/>
          <p:cNvCxnSpPr>
            <a:cxnSpLocks/>
          </p:cNvCxnSpPr>
          <p:nvPr/>
        </p:nvCxnSpPr>
        <p:spPr>
          <a:xfrm>
            <a:off x="722575" y="2976474"/>
            <a:ext cx="5097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29"/>
          <p:cNvCxnSpPr>
            <a:cxnSpLocks/>
          </p:cNvCxnSpPr>
          <p:nvPr/>
        </p:nvCxnSpPr>
        <p:spPr>
          <a:xfrm>
            <a:off x="722575" y="747458"/>
            <a:ext cx="50123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HTW Berlin, Germany | Study.EU">
            <a:extLst>
              <a:ext uri="{FF2B5EF4-FFF2-40B4-BE49-F238E27FC236}">
                <a16:creationId xmlns:a16="http://schemas.microsoft.com/office/drawing/2014/main" id="{F853AA92-EB27-88C7-B14B-86EA224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56" y="3671364"/>
            <a:ext cx="2061592" cy="4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7C82C-7032-0325-40CB-5BECE758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3858" y="3625960"/>
            <a:ext cx="2333171" cy="480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8"/>
          <p:cNvSpPr txBox="1">
            <a:spLocks noGrp="1"/>
          </p:cNvSpPr>
          <p:nvPr>
            <p:ph type="title"/>
          </p:nvPr>
        </p:nvSpPr>
        <p:spPr>
          <a:xfrm>
            <a:off x="3784278" y="909650"/>
            <a:ext cx="3390958" cy="197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Vielen</a:t>
            </a:r>
            <a:r>
              <a:rPr lang="en" sz="6000" dirty="0"/>
              <a:t> </a:t>
            </a:r>
            <a:br>
              <a:rPr lang="en" sz="6000" dirty="0"/>
            </a:br>
            <a:r>
              <a:rPr lang="en" sz="6000" dirty="0"/>
              <a:t>Dank!</a:t>
            </a:r>
            <a:endParaRPr sz="6000" dirty="0"/>
          </a:p>
        </p:txBody>
      </p:sp>
      <p:sp>
        <p:nvSpPr>
          <p:cNvPr id="1334" name="Google Shape;1334;p48"/>
          <p:cNvSpPr txBox="1">
            <a:spLocks noGrp="1"/>
          </p:cNvSpPr>
          <p:nvPr>
            <p:ph type="subTitle" idx="1"/>
          </p:nvPr>
        </p:nvSpPr>
        <p:spPr>
          <a:xfrm>
            <a:off x="3838875" y="2758459"/>
            <a:ext cx="3950700" cy="809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/>
              <a:t>Gibt es Fragen?</a:t>
            </a:r>
            <a:endParaRPr sz="2000" b="1" dirty="0"/>
          </a:p>
        </p:txBody>
      </p:sp>
      <p:sp>
        <p:nvSpPr>
          <p:cNvPr id="1348" name="Google Shape;1348;p48"/>
          <p:cNvSpPr txBox="1"/>
          <p:nvPr/>
        </p:nvSpPr>
        <p:spPr>
          <a:xfrm>
            <a:off x="3752275" y="3973450"/>
            <a:ext cx="4678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349" name="Google Shape;1349;p48"/>
          <p:cNvGrpSpPr/>
          <p:nvPr/>
        </p:nvGrpSpPr>
        <p:grpSpPr>
          <a:xfrm>
            <a:off x="704551" y="939863"/>
            <a:ext cx="2142887" cy="3263763"/>
            <a:chOff x="704550" y="939863"/>
            <a:chExt cx="2142887" cy="3263763"/>
          </a:xfrm>
        </p:grpSpPr>
        <p:grpSp>
          <p:nvGrpSpPr>
            <p:cNvPr id="1350" name="Google Shape;1350;p48"/>
            <p:cNvGrpSpPr/>
            <p:nvPr/>
          </p:nvGrpSpPr>
          <p:grpSpPr>
            <a:xfrm>
              <a:off x="713213" y="939863"/>
              <a:ext cx="1544638" cy="528638"/>
              <a:chOff x="5015938" y="2962763"/>
              <a:chExt cx="1544638" cy="528638"/>
            </a:xfrm>
          </p:grpSpPr>
          <p:sp>
            <p:nvSpPr>
              <p:cNvPr id="1351" name="Google Shape;1351;p48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2" name="Google Shape;1352;p48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53" name="Google Shape;1353;p48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4" name="Google Shape;1354;p48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5" name="Google Shape;1355;p48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56" name="Google Shape;1356;p48"/>
            <p:cNvGrpSpPr/>
            <p:nvPr/>
          </p:nvGrpSpPr>
          <p:grpSpPr>
            <a:xfrm>
              <a:off x="704551" y="1809800"/>
              <a:ext cx="879475" cy="1439864"/>
              <a:chOff x="704550" y="2022613"/>
              <a:chExt cx="879475" cy="1439864"/>
            </a:xfrm>
          </p:grpSpPr>
          <p:sp>
            <p:nvSpPr>
              <p:cNvPr id="1357" name="Google Shape;1357;p4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8" name="Google Shape;1358;p4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9" name="Google Shape;1359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0" name="Google Shape;1360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4" name="Google Shape;1364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5" name="Google Shape;1365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8" name="Google Shape;1368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9" name="Google Shape;1369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0" name="Google Shape;1370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71" name="Google Shape;1371;p48"/>
            <p:cNvGrpSpPr/>
            <p:nvPr/>
          </p:nvGrpSpPr>
          <p:grpSpPr>
            <a:xfrm>
              <a:off x="1967963" y="2293875"/>
              <a:ext cx="879475" cy="1439864"/>
              <a:chOff x="4645038" y="3703638"/>
              <a:chExt cx="879475" cy="1439864"/>
            </a:xfrm>
          </p:grpSpPr>
          <p:sp>
            <p:nvSpPr>
              <p:cNvPr id="1372" name="Google Shape;1372;p48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73" name="Google Shape;1373;p48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74" name="Google Shape;1374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5" name="Google Shape;1375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6" name="Google Shape;1376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7" name="Google Shape;1377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8" name="Google Shape;1378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9" name="Google Shape;1379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0" name="Google Shape;1380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1" name="Google Shape;1381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2" name="Google Shape;1382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3" name="Google Shape;1383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4" name="Google Shape;1384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5" name="Google Shape;1385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86" name="Google Shape;1386;p48"/>
            <p:cNvGrpSpPr/>
            <p:nvPr/>
          </p:nvGrpSpPr>
          <p:grpSpPr>
            <a:xfrm>
              <a:off x="1968763" y="1617538"/>
              <a:ext cx="877888" cy="469900"/>
              <a:chOff x="2079875" y="3121151"/>
              <a:chExt cx="877888" cy="469900"/>
            </a:xfrm>
          </p:grpSpPr>
          <p:sp>
            <p:nvSpPr>
              <p:cNvPr id="1387" name="Google Shape;1387;p4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88" name="Google Shape;1388;p4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89" name="Google Shape;1389;p4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0" name="Google Shape;1390;p4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1" name="Google Shape;1391;p4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92" name="Google Shape;1392;p48"/>
            <p:cNvGrpSpPr/>
            <p:nvPr/>
          </p:nvGrpSpPr>
          <p:grpSpPr>
            <a:xfrm flipH="1">
              <a:off x="705338" y="3733726"/>
              <a:ext cx="877888" cy="469900"/>
              <a:chOff x="6736325" y="4051538"/>
              <a:chExt cx="877888" cy="469900"/>
            </a:xfrm>
          </p:grpSpPr>
          <p:sp>
            <p:nvSpPr>
              <p:cNvPr id="1393" name="Google Shape;1393;p4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94" name="Google Shape;1394;p4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95" name="Google Shape;1395;p4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6" name="Google Shape;1396;p4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7" name="Google Shape;1397;p4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  <p:extLst>
      <p:ext uri="{BB962C8B-B14F-4D97-AF65-F5344CB8AC3E}">
        <p14:creationId xmlns:p14="http://schemas.microsoft.com/office/powerpoint/2010/main" val="157938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Agenda</a:t>
            </a:r>
          </a:p>
        </p:txBody>
      </p:sp>
      <p:sp>
        <p:nvSpPr>
          <p:cNvPr id="880" name="Google Shape;880;p31"/>
          <p:cNvSpPr txBox="1">
            <a:spLocks noGrp="1"/>
          </p:cNvSpPr>
          <p:nvPr>
            <p:ph type="title" idx="2"/>
          </p:nvPr>
        </p:nvSpPr>
        <p:spPr>
          <a:xfrm>
            <a:off x="3573048" y="133649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01</a:t>
            </a:r>
          </a:p>
        </p:txBody>
      </p:sp>
      <p:sp>
        <p:nvSpPr>
          <p:cNvPr id="881" name="Google Shape;881;p31"/>
          <p:cNvSpPr txBox="1">
            <a:spLocks noGrp="1"/>
          </p:cNvSpPr>
          <p:nvPr>
            <p:ph type="title" idx="3"/>
          </p:nvPr>
        </p:nvSpPr>
        <p:spPr>
          <a:xfrm>
            <a:off x="3552798" y="253282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02</a:t>
            </a:r>
          </a:p>
        </p:txBody>
      </p:sp>
      <p:sp>
        <p:nvSpPr>
          <p:cNvPr id="885" name="Google Shape;885;p31"/>
          <p:cNvSpPr txBox="1">
            <a:spLocks noGrp="1"/>
          </p:cNvSpPr>
          <p:nvPr>
            <p:ph type="title" idx="7"/>
          </p:nvPr>
        </p:nvSpPr>
        <p:spPr>
          <a:xfrm>
            <a:off x="3513730" y="3729159"/>
            <a:ext cx="77691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03</a:t>
            </a:r>
          </a:p>
        </p:txBody>
      </p:sp>
      <p:sp>
        <p:nvSpPr>
          <p:cNvPr id="886" name="Google Shape;886;p31"/>
          <p:cNvSpPr txBox="1">
            <a:spLocks noGrp="1"/>
          </p:cNvSpPr>
          <p:nvPr>
            <p:ph type="subTitle" idx="1"/>
          </p:nvPr>
        </p:nvSpPr>
        <p:spPr>
          <a:xfrm>
            <a:off x="4290648" y="1184849"/>
            <a:ext cx="3096198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Ausgangssituation &amp; Projekt-Challenge</a:t>
            </a:r>
          </a:p>
        </p:txBody>
      </p:sp>
      <p:sp>
        <p:nvSpPr>
          <p:cNvPr id="889" name="Google Shape;889;p31"/>
          <p:cNvSpPr txBox="1">
            <a:spLocks noGrp="1"/>
          </p:cNvSpPr>
          <p:nvPr>
            <p:ph type="subTitle" idx="13"/>
          </p:nvPr>
        </p:nvSpPr>
        <p:spPr>
          <a:xfrm>
            <a:off x="4310899" y="2381179"/>
            <a:ext cx="307594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Entwicklung und Demo des Prototyps</a:t>
            </a:r>
          </a:p>
        </p:txBody>
      </p:sp>
      <p:sp>
        <p:nvSpPr>
          <p:cNvPr id="891" name="Google Shape;891;p31"/>
          <p:cNvSpPr txBox="1">
            <a:spLocks noGrp="1"/>
          </p:cNvSpPr>
          <p:nvPr>
            <p:ph type="subTitle" idx="15"/>
          </p:nvPr>
        </p:nvSpPr>
        <p:spPr>
          <a:xfrm>
            <a:off x="4310900" y="3577509"/>
            <a:ext cx="3640866" cy="75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Kritische Betrachtung und Ausblick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443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dirty="0"/>
              <a:t>Alvaro Gonzalez</a:t>
            </a:r>
          </a:p>
        </p:txBody>
      </p:sp>
      <p:sp>
        <p:nvSpPr>
          <p:cNvPr id="24" name="Google Shape;961;p34">
            <a:extLst>
              <a:ext uri="{FF2B5EF4-FFF2-40B4-BE49-F238E27FC236}">
                <a16:creationId xmlns:a16="http://schemas.microsoft.com/office/drawing/2014/main" id="{4ADE28EF-1574-8EFF-C20D-4DA05FE3BFAA}"/>
              </a:ext>
            </a:extLst>
          </p:cNvPr>
          <p:cNvSpPr txBox="1">
            <a:spLocks/>
          </p:cNvSpPr>
          <p:nvPr/>
        </p:nvSpPr>
        <p:spPr>
          <a:xfrm>
            <a:off x="4019475" y="1351831"/>
            <a:ext cx="4113409" cy="307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Information</a:t>
            </a:r>
          </a:p>
          <a:p>
            <a:pPr marL="0" indent="0"/>
            <a:r>
              <a:rPr lang="de-DE" sz="1400" dirty="0"/>
              <a:t>Alter: 24 Jahre</a:t>
            </a:r>
          </a:p>
          <a:p>
            <a:pPr marL="0" indent="0"/>
            <a:r>
              <a:rPr lang="de-DE" sz="1400" dirty="0"/>
              <a:t>Heimatland: Spanien</a:t>
            </a:r>
          </a:p>
          <a:p>
            <a:pPr marL="0" indent="0"/>
            <a:r>
              <a:rPr lang="de-DE" sz="1400" dirty="0"/>
              <a:t>Studiengang: Ingenieurswesen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Masterstudium Ingenieurwesen in Berlin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Ausbau von Fähigkeiten in Umwelt und Energie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Herausforderungen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Anpassung an deutsche Bildungssystem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Verbesserung seiner Deutschkenntnisse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Finanzielle Herausforderungen</a:t>
            </a:r>
          </a:p>
        </p:txBody>
      </p:sp>
      <p:pic>
        <p:nvPicPr>
          <p:cNvPr id="3" name="Grafik 2" descr="Ein Bild, das Person, Menschliches Gesicht, Kleidung, Schulter enthält.&#10;&#10;Automatisch generierte Beschreibung">
            <a:extLst>
              <a:ext uri="{FF2B5EF4-FFF2-40B4-BE49-F238E27FC236}">
                <a16:creationId xmlns:a16="http://schemas.microsoft.com/office/drawing/2014/main" id="{AB8BAB2B-9956-6A22-CE2E-0D09D039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9" r="20417"/>
          <a:stretch/>
        </p:blipFill>
        <p:spPr>
          <a:xfrm>
            <a:off x="650003" y="1287554"/>
            <a:ext cx="3082085" cy="3208046"/>
          </a:xfrm>
          <a:prstGeom prst="roundRect">
            <a:avLst>
              <a:gd name="adj" fmla="val 5091"/>
            </a:avLst>
          </a:prstGeom>
        </p:spPr>
      </p:pic>
      <p:sp>
        <p:nvSpPr>
          <p:cNvPr id="4" name="Google Shape;961;p34">
            <a:extLst>
              <a:ext uri="{FF2B5EF4-FFF2-40B4-BE49-F238E27FC236}">
                <a16:creationId xmlns:a16="http://schemas.microsoft.com/office/drawing/2014/main" id="{E64D37CD-1FA2-DBB7-7C1E-E0A0CCDED521}"/>
              </a:ext>
            </a:extLst>
          </p:cNvPr>
          <p:cNvSpPr txBox="1">
            <a:spLocks/>
          </p:cNvSpPr>
          <p:nvPr/>
        </p:nvSpPr>
        <p:spPr>
          <a:xfrm>
            <a:off x="6653016" y="1351831"/>
            <a:ext cx="2298177" cy="114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Sprachniveau</a:t>
            </a:r>
          </a:p>
          <a:p>
            <a:pPr marL="0" indent="0"/>
            <a:r>
              <a:rPr lang="de-DE" sz="1400" dirty="0"/>
              <a:t>Spanisch	Muttersprache</a:t>
            </a:r>
          </a:p>
          <a:p>
            <a:pPr marL="0" indent="0"/>
            <a:r>
              <a:rPr lang="de-DE" sz="1400" dirty="0"/>
              <a:t>Englisch 	C2</a:t>
            </a:r>
          </a:p>
          <a:p>
            <a:pPr marL="0" indent="0"/>
            <a:r>
              <a:rPr lang="de-DE" sz="1400" dirty="0"/>
              <a:t>Deutsch	B2</a:t>
            </a:r>
          </a:p>
        </p:txBody>
      </p:sp>
    </p:spTree>
    <p:extLst>
      <p:ext uri="{BB962C8B-B14F-4D97-AF65-F5344CB8AC3E}">
        <p14:creationId xmlns:p14="http://schemas.microsoft.com/office/powerpoint/2010/main" val="28804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Ausgangssituation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1278080" y="1715387"/>
            <a:ext cx="6090385" cy="211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Zu viele Informationen für internationale Studierende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Vielschichtig Anträge und Anforderungen 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Komplexe Informationsbeschaffung (viele Anlaufstellen)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Großteil der Informationen auf deutsch (teilweise Englisch)</a:t>
            </a:r>
          </a:p>
        </p:txBody>
      </p:sp>
      <p:sp>
        <p:nvSpPr>
          <p:cNvPr id="2" name="Gestreifter Pfeil nach rechts 1">
            <a:extLst>
              <a:ext uri="{FF2B5EF4-FFF2-40B4-BE49-F238E27FC236}">
                <a16:creationId xmlns:a16="http://schemas.microsoft.com/office/drawing/2014/main" id="{2F11272F-33B6-4004-229A-8B4AAB9E06B4}"/>
              </a:ext>
            </a:extLst>
          </p:cNvPr>
          <p:cNvSpPr/>
          <p:nvPr/>
        </p:nvSpPr>
        <p:spPr>
          <a:xfrm>
            <a:off x="720000" y="178680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estreifter Pfeil nach rechts 2">
            <a:extLst>
              <a:ext uri="{FF2B5EF4-FFF2-40B4-BE49-F238E27FC236}">
                <a16:creationId xmlns:a16="http://schemas.microsoft.com/office/drawing/2014/main" id="{F602E1D3-27C9-4C84-FFF8-76C31C26BF33}"/>
              </a:ext>
            </a:extLst>
          </p:cNvPr>
          <p:cNvSpPr/>
          <p:nvPr/>
        </p:nvSpPr>
        <p:spPr>
          <a:xfrm>
            <a:off x="719999" y="2318547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275A967D-8598-FCAE-2799-717F3705C5FF}"/>
              </a:ext>
            </a:extLst>
          </p:cNvPr>
          <p:cNvSpPr/>
          <p:nvPr/>
        </p:nvSpPr>
        <p:spPr>
          <a:xfrm>
            <a:off x="719999" y="2822452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9CBCAF76-49BF-4A5C-15EF-E5441C77F534}"/>
              </a:ext>
            </a:extLst>
          </p:cNvPr>
          <p:cNvSpPr/>
          <p:nvPr/>
        </p:nvSpPr>
        <p:spPr>
          <a:xfrm>
            <a:off x="719999" y="3338995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8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Projektchallenge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3604845" y="1500808"/>
            <a:ext cx="4246685" cy="2723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Entwicklung Chatbot für internationale Studierende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Hilfe bei bürokratischen Hürden (z. B. Visumsantrag, Hochschuleinschreibung, BAföG)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Beantwortung gestellter Fragen durch verlässliche und öffentliche Datenquellen</a:t>
            </a:r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41F0FE2E-1C40-954F-833D-C2184B4CAD02}"/>
              </a:ext>
            </a:extLst>
          </p:cNvPr>
          <p:cNvSpPr/>
          <p:nvPr/>
        </p:nvSpPr>
        <p:spPr>
          <a:xfrm>
            <a:off x="3023584" y="1604596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10414C8A-B393-9205-177A-A25884C133B2}"/>
              </a:ext>
            </a:extLst>
          </p:cNvPr>
          <p:cNvSpPr/>
          <p:nvPr/>
        </p:nvSpPr>
        <p:spPr>
          <a:xfrm>
            <a:off x="3023584" y="243107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estreifter Pfeil nach rechts 5">
            <a:extLst>
              <a:ext uri="{FF2B5EF4-FFF2-40B4-BE49-F238E27FC236}">
                <a16:creationId xmlns:a16="http://schemas.microsoft.com/office/drawing/2014/main" id="{1C4CE2EC-6F1F-2EF4-D995-18F0E6DC485D}"/>
              </a:ext>
            </a:extLst>
          </p:cNvPr>
          <p:cNvSpPr/>
          <p:nvPr/>
        </p:nvSpPr>
        <p:spPr>
          <a:xfrm>
            <a:off x="3023583" y="3428234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oogle Shape;1194;p42">
            <a:extLst>
              <a:ext uri="{FF2B5EF4-FFF2-40B4-BE49-F238E27FC236}">
                <a16:creationId xmlns:a16="http://schemas.microsoft.com/office/drawing/2014/main" id="{B39A0849-71BD-81F5-9607-A9F0F7BD75B9}"/>
              </a:ext>
            </a:extLst>
          </p:cNvPr>
          <p:cNvGrpSpPr/>
          <p:nvPr/>
        </p:nvGrpSpPr>
        <p:grpSpPr>
          <a:xfrm>
            <a:off x="787624" y="1288118"/>
            <a:ext cx="1828001" cy="3149588"/>
            <a:chOff x="5186401" y="494525"/>
            <a:chExt cx="1834973" cy="3724678"/>
          </a:xfrm>
        </p:grpSpPr>
        <p:sp>
          <p:nvSpPr>
            <p:cNvPr id="3" name="Google Shape;1195;p42">
              <a:extLst>
                <a:ext uri="{FF2B5EF4-FFF2-40B4-BE49-F238E27FC236}">
                  <a16:creationId xmlns:a16="http://schemas.microsoft.com/office/drawing/2014/main" id="{188C717A-AE8D-8929-1C95-BB42FC96C962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42">
              <a:extLst>
                <a:ext uri="{FF2B5EF4-FFF2-40B4-BE49-F238E27FC236}">
                  <a16:creationId xmlns:a16="http://schemas.microsoft.com/office/drawing/2014/main" id="{A562317B-3CB8-F7B4-1141-44A1A1FC603F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fik 8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849874A0-EEAB-C830-86D8-A7100B9C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09" y="1518826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C5B5BAF-74A4-C033-3079-8422AC6BC96E}"/>
              </a:ext>
            </a:extLst>
          </p:cNvPr>
          <p:cNvSpPr/>
          <p:nvPr/>
        </p:nvSpPr>
        <p:spPr>
          <a:xfrm>
            <a:off x="1147011" y="1828576"/>
            <a:ext cx="970547" cy="108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68BA8D-9840-B87C-F952-EEA3E60BA248}"/>
              </a:ext>
            </a:extLst>
          </p:cNvPr>
          <p:cNvSpPr/>
          <p:nvPr/>
        </p:nvSpPr>
        <p:spPr>
          <a:xfrm>
            <a:off x="1147011" y="2240176"/>
            <a:ext cx="970547" cy="239107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5A64BD0-AFAB-898B-F4FA-B458C861B241}"/>
              </a:ext>
            </a:extLst>
          </p:cNvPr>
          <p:cNvSpPr/>
          <p:nvPr/>
        </p:nvSpPr>
        <p:spPr>
          <a:xfrm>
            <a:off x="957419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6A2402-35F1-81CC-DFBA-6165E9543BB6}"/>
              </a:ext>
            </a:extLst>
          </p:cNvPr>
          <p:cNvSpPr/>
          <p:nvPr/>
        </p:nvSpPr>
        <p:spPr>
          <a:xfrm>
            <a:off x="1309876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15E5C6C-A3DF-7432-2A7F-98BF5031E7E3}"/>
              </a:ext>
            </a:extLst>
          </p:cNvPr>
          <p:cNvSpPr/>
          <p:nvPr/>
        </p:nvSpPr>
        <p:spPr>
          <a:xfrm>
            <a:off x="1640684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9F90893-6264-9A56-A684-DB1E542237E1}"/>
              </a:ext>
            </a:extLst>
          </p:cNvPr>
          <p:cNvSpPr/>
          <p:nvPr/>
        </p:nvSpPr>
        <p:spPr>
          <a:xfrm>
            <a:off x="1144154" y="2998377"/>
            <a:ext cx="1048440" cy="549013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CCA4E93-4450-4884-CBE7-ECBF27EB0767}"/>
              </a:ext>
            </a:extLst>
          </p:cNvPr>
          <p:cNvSpPr/>
          <p:nvPr/>
        </p:nvSpPr>
        <p:spPr>
          <a:xfrm>
            <a:off x="1992260" y="2047925"/>
            <a:ext cx="25059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07BF464-AC7C-2FDF-E005-BBC82CF4E829}"/>
              </a:ext>
            </a:extLst>
          </p:cNvPr>
          <p:cNvSpPr/>
          <p:nvPr/>
        </p:nvSpPr>
        <p:spPr>
          <a:xfrm>
            <a:off x="1390088" y="2767669"/>
            <a:ext cx="80250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9400DBC-80A0-0C65-C467-7A73E13C9AFD}"/>
              </a:ext>
            </a:extLst>
          </p:cNvPr>
          <p:cNvSpPr/>
          <p:nvPr/>
        </p:nvSpPr>
        <p:spPr>
          <a:xfrm>
            <a:off x="1125114" y="1574795"/>
            <a:ext cx="970547" cy="108283"/>
          </a:xfrm>
          <a:prstGeom prst="rect">
            <a:avLst/>
          </a:prstGeom>
          <a:solidFill>
            <a:srgbClr val="3B81F6"/>
          </a:solidFill>
          <a:ln>
            <a:solidFill>
              <a:srgbClr val="3B81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accent6"/>
                </a:solidFill>
              </a:rPr>
              <a:t>Chatbot</a:t>
            </a:r>
          </a:p>
        </p:txBody>
      </p:sp>
    </p:spTree>
    <p:extLst>
      <p:ext uri="{BB962C8B-B14F-4D97-AF65-F5344CB8AC3E}">
        <p14:creationId xmlns:p14="http://schemas.microsoft.com/office/powerpoint/2010/main" val="126719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Entwicklung des Prototyps</a:t>
            </a:r>
            <a:endParaRPr sz="2800" dirty="0"/>
          </a:p>
        </p:txBody>
      </p:sp>
      <p:sp>
        <p:nvSpPr>
          <p:cNvPr id="2" name="Google Shape;1215;p43">
            <a:extLst>
              <a:ext uri="{FF2B5EF4-FFF2-40B4-BE49-F238E27FC236}">
                <a16:creationId xmlns:a16="http://schemas.microsoft.com/office/drawing/2014/main" id="{D397FC7E-570F-1FF4-92D4-3E960439760D}"/>
              </a:ext>
            </a:extLst>
          </p:cNvPr>
          <p:cNvSpPr/>
          <p:nvPr/>
        </p:nvSpPr>
        <p:spPr>
          <a:xfrm>
            <a:off x="15228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3" name="Google Shape;1216;p43">
            <a:extLst>
              <a:ext uri="{FF2B5EF4-FFF2-40B4-BE49-F238E27FC236}">
                <a16:creationId xmlns:a16="http://schemas.microsoft.com/office/drawing/2014/main" id="{A30243F2-F6D8-5502-75F2-8E55B5378AA9}"/>
              </a:ext>
            </a:extLst>
          </p:cNvPr>
          <p:cNvSpPr/>
          <p:nvPr/>
        </p:nvSpPr>
        <p:spPr>
          <a:xfrm>
            <a:off x="34867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4" name="Google Shape;1217;p43">
            <a:extLst>
              <a:ext uri="{FF2B5EF4-FFF2-40B4-BE49-F238E27FC236}">
                <a16:creationId xmlns:a16="http://schemas.microsoft.com/office/drawing/2014/main" id="{C7241AA2-F6FE-42AF-6C1D-D3764B270880}"/>
              </a:ext>
            </a:extLst>
          </p:cNvPr>
          <p:cNvSpPr/>
          <p:nvPr/>
        </p:nvSpPr>
        <p:spPr>
          <a:xfrm>
            <a:off x="54506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5" name="Google Shape;1218;p43">
            <a:extLst>
              <a:ext uri="{FF2B5EF4-FFF2-40B4-BE49-F238E27FC236}">
                <a16:creationId xmlns:a16="http://schemas.microsoft.com/office/drawing/2014/main" id="{C8FC6FAE-4FB7-AE64-C061-0EC3318C2C7B}"/>
              </a:ext>
            </a:extLst>
          </p:cNvPr>
          <p:cNvSpPr/>
          <p:nvPr/>
        </p:nvSpPr>
        <p:spPr>
          <a:xfrm>
            <a:off x="74145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6" name="Google Shape;1219;p43">
            <a:extLst>
              <a:ext uri="{FF2B5EF4-FFF2-40B4-BE49-F238E27FC236}">
                <a16:creationId xmlns:a16="http://schemas.microsoft.com/office/drawing/2014/main" id="{7E223005-F18B-796A-8284-FE9480793EF2}"/>
              </a:ext>
            </a:extLst>
          </p:cNvPr>
          <p:cNvSpPr txBox="1"/>
          <p:nvPr/>
        </p:nvSpPr>
        <p:spPr>
          <a:xfrm flipH="1">
            <a:off x="6966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von Chatbot-Entwicklungstools</a:t>
            </a:r>
          </a:p>
        </p:txBody>
      </p:sp>
      <p:sp>
        <p:nvSpPr>
          <p:cNvPr id="7" name="Google Shape;1220;p43">
            <a:extLst>
              <a:ext uri="{FF2B5EF4-FFF2-40B4-BE49-F238E27FC236}">
                <a16:creationId xmlns:a16="http://schemas.microsoft.com/office/drawing/2014/main" id="{3DFE66DE-5318-0F3B-C85F-FCE3B897D9AF}"/>
              </a:ext>
            </a:extLst>
          </p:cNvPr>
          <p:cNvSpPr txBox="1"/>
          <p:nvPr/>
        </p:nvSpPr>
        <p:spPr>
          <a:xfrm flipH="1">
            <a:off x="26605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Erstellung eines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Flowise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" name="Google Shape;1221;p43">
            <a:extLst>
              <a:ext uri="{FF2B5EF4-FFF2-40B4-BE49-F238E27FC236}">
                <a16:creationId xmlns:a16="http://schemas.microsoft.com/office/drawing/2014/main" id="{B78216B5-4939-514D-CE3B-3FB3214BE263}"/>
              </a:ext>
            </a:extLst>
          </p:cNvPr>
          <p:cNvSpPr txBox="1"/>
          <p:nvPr/>
        </p:nvSpPr>
        <p:spPr>
          <a:xfrm flipH="1">
            <a:off x="46244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Tests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OpenAI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HuggingFace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und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1222;p43">
            <a:extLst>
              <a:ext uri="{FF2B5EF4-FFF2-40B4-BE49-F238E27FC236}">
                <a16:creationId xmlns:a16="http://schemas.microsoft.com/office/drawing/2014/main" id="{A9560328-6FE0-E54A-7DA0-C1AAC310554B}"/>
              </a:ext>
            </a:extLst>
          </p:cNvPr>
          <p:cNvSpPr txBox="1"/>
          <p:nvPr/>
        </p:nvSpPr>
        <p:spPr>
          <a:xfrm flipH="1">
            <a:off x="65883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Implementierung des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" name="Google Shape;1223;p43">
            <a:extLst>
              <a:ext uri="{FF2B5EF4-FFF2-40B4-BE49-F238E27FC236}">
                <a16:creationId xmlns:a16="http://schemas.microsoft.com/office/drawing/2014/main" id="{83C7746A-74B8-FDF2-803A-31ECD3F73B70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16992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224;p43">
            <a:extLst>
              <a:ext uri="{FF2B5EF4-FFF2-40B4-BE49-F238E27FC236}">
                <a16:creationId xmlns:a16="http://schemas.microsoft.com/office/drawing/2014/main" id="{7E1FFA1F-A3D6-C729-C3D4-288BEE7321A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6631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225;p43">
            <a:extLst>
              <a:ext uri="{FF2B5EF4-FFF2-40B4-BE49-F238E27FC236}">
                <a16:creationId xmlns:a16="http://schemas.microsoft.com/office/drawing/2014/main" id="{06D0660C-8599-ABA6-F371-67FB8861BC91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6270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226;p43">
            <a:extLst>
              <a:ext uri="{FF2B5EF4-FFF2-40B4-BE49-F238E27FC236}">
                <a16:creationId xmlns:a16="http://schemas.microsoft.com/office/drawing/2014/main" id="{556A1DAC-D37F-E9CC-6EF9-125909DE9DED}"/>
              </a:ext>
            </a:extLst>
          </p:cNvPr>
          <p:cNvCxnSpPr>
            <a:stCxn id="2" idx="2"/>
            <a:endCxn id="6" idx="0"/>
          </p:cNvCxnSpPr>
          <p:nvPr/>
        </p:nvCxnSpPr>
        <p:spPr>
          <a:xfrm>
            <a:off x="16110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227;p43">
            <a:extLst>
              <a:ext uri="{FF2B5EF4-FFF2-40B4-BE49-F238E27FC236}">
                <a16:creationId xmlns:a16="http://schemas.microsoft.com/office/drawing/2014/main" id="{5DBF18DD-BDCE-F8DE-E938-BAFA5E3F3D1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5749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228;p43">
            <a:extLst>
              <a:ext uri="{FF2B5EF4-FFF2-40B4-BE49-F238E27FC236}">
                <a16:creationId xmlns:a16="http://schemas.microsoft.com/office/drawing/2014/main" id="{C676CE63-9F4F-8A03-3135-565A3AAC1B77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55388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229;p43">
            <a:extLst>
              <a:ext uri="{FF2B5EF4-FFF2-40B4-BE49-F238E27FC236}">
                <a16:creationId xmlns:a16="http://schemas.microsoft.com/office/drawing/2014/main" id="{2EDA897B-2E4E-E732-93A0-F97110F2996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75027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230;p43">
            <a:extLst>
              <a:ext uri="{FF2B5EF4-FFF2-40B4-BE49-F238E27FC236}">
                <a16:creationId xmlns:a16="http://schemas.microsoft.com/office/drawing/2014/main" id="{BA3F629D-E09A-CB49-C55C-D6CF43D09B1E}"/>
              </a:ext>
            </a:extLst>
          </p:cNvPr>
          <p:cNvSpPr/>
          <p:nvPr/>
        </p:nvSpPr>
        <p:spPr>
          <a:xfrm>
            <a:off x="15228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8" name="Google Shape;1231;p43">
            <a:extLst>
              <a:ext uri="{FF2B5EF4-FFF2-40B4-BE49-F238E27FC236}">
                <a16:creationId xmlns:a16="http://schemas.microsoft.com/office/drawing/2014/main" id="{6D743948-B7EB-013D-D42D-1169A0D769AF}"/>
              </a:ext>
            </a:extLst>
          </p:cNvPr>
          <p:cNvSpPr/>
          <p:nvPr/>
        </p:nvSpPr>
        <p:spPr>
          <a:xfrm>
            <a:off x="34867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9" name="Google Shape;1232;p43">
            <a:extLst>
              <a:ext uri="{FF2B5EF4-FFF2-40B4-BE49-F238E27FC236}">
                <a16:creationId xmlns:a16="http://schemas.microsoft.com/office/drawing/2014/main" id="{316EE365-D160-3654-1E01-7828BF78643B}"/>
              </a:ext>
            </a:extLst>
          </p:cNvPr>
          <p:cNvSpPr/>
          <p:nvPr/>
        </p:nvSpPr>
        <p:spPr>
          <a:xfrm>
            <a:off x="54506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0" name="Google Shape;1233;p43">
            <a:extLst>
              <a:ext uri="{FF2B5EF4-FFF2-40B4-BE49-F238E27FC236}">
                <a16:creationId xmlns:a16="http://schemas.microsoft.com/office/drawing/2014/main" id="{4D559339-3050-D33B-F752-547AA83D982E}"/>
              </a:ext>
            </a:extLst>
          </p:cNvPr>
          <p:cNvSpPr/>
          <p:nvPr/>
        </p:nvSpPr>
        <p:spPr>
          <a:xfrm>
            <a:off x="74145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1" name="Google Shape;1234;p43">
            <a:extLst>
              <a:ext uri="{FF2B5EF4-FFF2-40B4-BE49-F238E27FC236}">
                <a16:creationId xmlns:a16="http://schemas.microsoft.com/office/drawing/2014/main" id="{9E600FB4-E4E1-0F00-4307-AD41FCFC81BC}"/>
              </a:ext>
            </a:extLst>
          </p:cNvPr>
          <p:cNvSpPr txBox="1"/>
          <p:nvPr/>
        </p:nvSpPr>
        <p:spPr>
          <a:xfrm flipH="1">
            <a:off x="6966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Datenintegration</a:t>
            </a:r>
          </a:p>
        </p:txBody>
      </p:sp>
      <p:sp>
        <p:nvSpPr>
          <p:cNvPr id="22" name="Google Shape;1235;p43">
            <a:extLst>
              <a:ext uri="{FF2B5EF4-FFF2-40B4-BE49-F238E27FC236}">
                <a16:creationId xmlns:a16="http://schemas.microsoft.com/office/drawing/2014/main" id="{5C8859CB-4214-DFD1-882B-79EE6F88060B}"/>
              </a:ext>
            </a:extLst>
          </p:cNvPr>
          <p:cNvSpPr txBox="1"/>
          <p:nvPr/>
        </p:nvSpPr>
        <p:spPr>
          <a:xfrm flipH="1">
            <a:off x="26605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Testen</a:t>
            </a:r>
          </a:p>
        </p:txBody>
      </p:sp>
      <p:sp>
        <p:nvSpPr>
          <p:cNvPr id="23" name="Google Shape;1236;p43">
            <a:extLst>
              <a:ext uri="{FF2B5EF4-FFF2-40B4-BE49-F238E27FC236}">
                <a16:creationId xmlns:a16="http://schemas.microsoft.com/office/drawing/2014/main" id="{DDC7C3A2-4F4E-7587-4363-2250934C3D6C}"/>
              </a:ext>
            </a:extLst>
          </p:cNvPr>
          <p:cNvSpPr txBox="1"/>
          <p:nvPr/>
        </p:nvSpPr>
        <p:spPr>
          <a:xfrm flipH="1">
            <a:off x="46244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Finetuning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" name="Google Shape;1238;p43">
            <a:extLst>
              <a:ext uri="{FF2B5EF4-FFF2-40B4-BE49-F238E27FC236}">
                <a16:creationId xmlns:a16="http://schemas.microsoft.com/office/drawing/2014/main" id="{4B7242E0-CE6A-CCC3-8242-8467B3B9E79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16992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39;p43">
            <a:extLst>
              <a:ext uri="{FF2B5EF4-FFF2-40B4-BE49-F238E27FC236}">
                <a16:creationId xmlns:a16="http://schemas.microsoft.com/office/drawing/2014/main" id="{635077FD-6423-5F38-952F-20C3D2BC7D25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36631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40;p43">
            <a:extLst>
              <a:ext uri="{FF2B5EF4-FFF2-40B4-BE49-F238E27FC236}">
                <a16:creationId xmlns:a16="http://schemas.microsoft.com/office/drawing/2014/main" id="{D3C13168-FA18-411D-BF9D-152FB6ED990A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56270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" name="Google Shape;1241;p43">
            <a:extLst>
              <a:ext uri="{FF2B5EF4-FFF2-40B4-BE49-F238E27FC236}">
                <a16:creationId xmlns:a16="http://schemas.microsoft.com/office/drawing/2014/main" id="{1DCB8B70-B7F1-24A0-C54B-2E907B5549FB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>
            <a:off x="16110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242;p43">
            <a:extLst>
              <a:ext uri="{FF2B5EF4-FFF2-40B4-BE49-F238E27FC236}">
                <a16:creationId xmlns:a16="http://schemas.microsoft.com/office/drawing/2014/main" id="{6FA830F0-E80A-DA67-4B7D-465AA0F36905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35749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1243;p43">
            <a:extLst>
              <a:ext uri="{FF2B5EF4-FFF2-40B4-BE49-F238E27FC236}">
                <a16:creationId xmlns:a16="http://schemas.microsoft.com/office/drawing/2014/main" id="{F1AFF4D4-D9A8-9A7E-A702-D5472519B977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55388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244;p43">
            <a:extLst>
              <a:ext uri="{FF2B5EF4-FFF2-40B4-BE49-F238E27FC236}">
                <a16:creationId xmlns:a16="http://schemas.microsoft.com/office/drawing/2014/main" id="{898DDB99-41CB-D44D-90B0-2CEF4D5568D0}"/>
              </a:ext>
            </a:extLst>
          </p:cNvPr>
          <p:cNvCxnSpPr>
            <a:stCxn id="20" idx="2"/>
            <a:endCxn id="33" idx="0"/>
          </p:cNvCxnSpPr>
          <p:nvPr/>
        </p:nvCxnSpPr>
        <p:spPr>
          <a:xfrm>
            <a:off x="75027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245;p43">
            <a:extLst>
              <a:ext uri="{FF2B5EF4-FFF2-40B4-BE49-F238E27FC236}">
                <a16:creationId xmlns:a16="http://schemas.microsoft.com/office/drawing/2014/main" id="{12D17387-51C6-3E8D-6FB3-DFA86D20FFE4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H="1">
            <a:off x="1522825" y="1698375"/>
            <a:ext cx="6068100" cy="1834500"/>
          </a:xfrm>
          <a:prstGeom prst="bentConnector5">
            <a:avLst>
              <a:gd name="adj1" fmla="val -13714"/>
              <a:gd name="adj2" fmla="val 73297"/>
              <a:gd name="adj3" fmla="val 11328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" name="Google Shape;1237;p43">
            <a:extLst>
              <a:ext uri="{FF2B5EF4-FFF2-40B4-BE49-F238E27FC236}">
                <a16:creationId xmlns:a16="http://schemas.microsoft.com/office/drawing/2014/main" id="{CFC12DD7-6A2B-925E-F938-C13A00A8BA4B}"/>
              </a:ext>
            </a:extLst>
          </p:cNvPr>
          <p:cNvSpPr txBox="1"/>
          <p:nvPr/>
        </p:nvSpPr>
        <p:spPr>
          <a:xfrm flipH="1">
            <a:off x="65883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Aktueller Stand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634630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Demo des Prototyps</a:t>
            </a:r>
            <a:endParaRPr sz="2800" dirty="0"/>
          </a:p>
        </p:txBody>
      </p:sp>
      <p:pic>
        <p:nvPicPr>
          <p:cNvPr id="3" name="Grafik 2" descr="Ein Bild, das Screenshot, Text, Multimedia, Software enthält.&#10;&#10;Automatisch generierte Beschreibung">
            <a:extLst>
              <a:ext uri="{FF2B5EF4-FFF2-40B4-BE49-F238E27FC236}">
                <a16:creationId xmlns:a16="http://schemas.microsoft.com/office/drawing/2014/main" id="{20FA7BFE-7CE4-5596-6927-68CE07F6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522" y="1214691"/>
            <a:ext cx="1638956" cy="3555702"/>
          </a:xfrm>
          <a:prstGeom prst="roundRect">
            <a:avLst>
              <a:gd name="adj" fmla="val 3476"/>
            </a:avLst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443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03</a:t>
            </a:r>
            <a:r>
              <a:rPr lang="de-DE" sz="2800" dirty="0"/>
              <a:t> Kritische Betrachtung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Datenbank nicht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open-source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Verweist auf Quellen über ID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de-DE" sz="1400" dirty="0"/>
              <a:t>     z.B. ID '1'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Keine Bedürfnisanpassung durch Analysetool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Feedback durch Daumen hoch oder runter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 err="1"/>
              <a:t>Pinecone</a:t>
            </a:r>
            <a:r>
              <a:rPr lang="de-DE" sz="1400" dirty="0"/>
              <a:t> für Vektordatenbank (nicht open-source)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Auswahl nicht durch Evaluation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Verweise</a:t>
            </a:r>
          </a:p>
          <a:p>
            <a:pPr marL="0" indent="0"/>
            <a:r>
              <a:rPr lang="de-DE" dirty="0"/>
              <a:t>auf ID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Feedback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Funktion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Nicht hilfreiche Antworten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tx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ID</a:t>
            </a:r>
            <a:endParaRPr sz="2000" b="1" dirty="0">
              <a:solidFill>
                <a:schemeClr val="tx2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Nicht alle Antworten sind hilfreich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Manchmal keine Antwort auf die Frage</a:t>
            </a:r>
          </a:p>
        </p:txBody>
      </p:sp>
      <p:pic>
        <p:nvPicPr>
          <p:cNvPr id="2" name="Grafik 1" descr="Datenbank Silhouette">
            <a:extLst>
              <a:ext uri="{FF2B5EF4-FFF2-40B4-BE49-F238E27FC236}">
                <a16:creationId xmlns:a16="http://schemas.microsoft.com/office/drawing/2014/main" id="{526E2670-9E65-7FE9-CB9A-BAAB531F5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080" y="3137019"/>
            <a:ext cx="593975" cy="593975"/>
          </a:xfrm>
          <a:prstGeom prst="rect">
            <a:avLst/>
          </a:prstGeom>
        </p:spPr>
      </p:pic>
      <p:pic>
        <p:nvPicPr>
          <p:cNvPr id="3" name="Grafik 2" descr="Daumen hoch-Zeichen mit einfarbiger Füllung">
            <a:extLst>
              <a:ext uri="{FF2B5EF4-FFF2-40B4-BE49-F238E27FC236}">
                <a16:creationId xmlns:a16="http://schemas.microsoft.com/office/drawing/2014/main" id="{B98B5879-3FB1-A0BA-EBA1-BD23A7A64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0212" y="1523625"/>
            <a:ext cx="469800" cy="469800"/>
          </a:xfrm>
          <a:prstGeom prst="rect">
            <a:avLst/>
          </a:prstGeom>
        </p:spPr>
      </p:pic>
      <p:pic>
        <p:nvPicPr>
          <p:cNvPr id="5" name="Grafik 4" descr="Chatblase mit einfarbiger Füllung">
            <a:extLst>
              <a:ext uri="{FF2B5EF4-FFF2-40B4-BE49-F238E27FC236}">
                <a16:creationId xmlns:a16="http://schemas.microsoft.com/office/drawing/2014/main" id="{1DFCE00E-EA80-829E-517A-2602AAC2E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61965" y="3186357"/>
            <a:ext cx="568377" cy="5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>
                <a:solidFill>
                  <a:schemeClr val="bg1"/>
                </a:solidFill>
              </a:rPr>
              <a:t>03</a:t>
            </a:r>
            <a:r>
              <a:rPr lang="de-DE" sz="2800"/>
              <a:t> Ausblick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indent="0"/>
            <a:r>
              <a:rPr lang="de-DE" dirty="0"/>
              <a:t>Optimierter Datenimport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Ergänzen von Datenquellen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Antworten basierend auf Datenquellen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HTML-Code im GitHub 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Verbesserung von Text Splitter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Qualität eingelesener Daten prüfen 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Mehr </a:t>
            </a:r>
          </a:p>
          <a:p>
            <a:pPr marL="0" indent="0"/>
            <a:r>
              <a:rPr lang="de-DE" dirty="0"/>
              <a:t>Datenquellen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de-DE" dirty="0"/>
              <a:t>Einbettung in Website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Evaluierung</a:t>
            </a:r>
            <a:b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</a:br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Elemente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rafik 31" descr="Datenbank mit einfarbiger Füllung">
            <a:extLst>
              <a:ext uri="{FF2B5EF4-FFF2-40B4-BE49-F238E27FC236}">
                <a16:creationId xmlns:a16="http://schemas.microsoft.com/office/drawing/2014/main" id="{9AD4C687-D764-EE2B-E216-05DC430FB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586" y="1475025"/>
            <a:ext cx="567000" cy="567000"/>
          </a:xfrm>
          <a:prstGeom prst="rect">
            <a:avLst/>
          </a:prstGeom>
        </p:spPr>
      </p:pic>
      <p:pic>
        <p:nvPicPr>
          <p:cNvPr id="33" name="Grafik 32" descr="Internet mit einfarbiger Füllung">
            <a:extLst>
              <a:ext uri="{FF2B5EF4-FFF2-40B4-BE49-F238E27FC236}">
                <a16:creationId xmlns:a16="http://schemas.microsoft.com/office/drawing/2014/main" id="{4D5AE3A4-A4EE-10F2-5D43-08369A993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25912" y="1475025"/>
            <a:ext cx="572700" cy="572700"/>
          </a:xfrm>
          <a:prstGeom prst="rect">
            <a:avLst/>
          </a:prstGeom>
        </p:spPr>
      </p:pic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Verschiedene </a:t>
            </a:r>
            <a:r>
              <a:rPr lang="de-DE" sz="1400" dirty="0" err="1"/>
              <a:t>Embeddings</a:t>
            </a:r>
            <a:r>
              <a:rPr lang="de-DE" sz="1400" dirty="0"/>
              <a:t> und LLM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Ggf. optimaleres verwenden</a:t>
            </a:r>
          </a:p>
        </p:txBody>
      </p:sp>
      <p:pic>
        <p:nvPicPr>
          <p:cNvPr id="3" name="Grafik 2" descr="Herunterladen mit einfarbiger Füllung">
            <a:extLst>
              <a:ext uri="{FF2B5EF4-FFF2-40B4-BE49-F238E27FC236}">
                <a16:creationId xmlns:a16="http://schemas.microsoft.com/office/drawing/2014/main" id="{E563B0B8-E1F2-68EF-9E9E-6DE7F4F34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5884" y="3144806"/>
            <a:ext cx="572701" cy="572701"/>
          </a:xfrm>
          <a:prstGeom prst="rect">
            <a:avLst/>
          </a:prstGeom>
        </p:spPr>
      </p:pic>
      <p:pic>
        <p:nvPicPr>
          <p:cNvPr id="5" name="Grafik 4" descr="Klemmbrett nur Kreuze mit einfarbiger Füllung">
            <a:extLst>
              <a:ext uri="{FF2B5EF4-FFF2-40B4-BE49-F238E27FC236}">
                <a16:creationId xmlns:a16="http://schemas.microsoft.com/office/drawing/2014/main" id="{CCE562A2-100F-BD5C-AD83-BE7EE706A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41162" y="3144806"/>
            <a:ext cx="572700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102"/>
      </p:ext>
    </p:extLst>
  </p:cSld>
  <p:clrMapOvr>
    <a:masterClrMapping/>
  </p:clrMapOvr>
</p:sld>
</file>

<file path=ppt/theme/theme1.xml><?xml version="1.0" encoding="utf-8"?>
<a:theme xmlns:a="http://schemas.openxmlformats.org/drawingml/2006/main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Macintosh PowerPoint</Application>
  <PresentationFormat>Bildschirmpräsentation (16:9)</PresentationFormat>
  <Paragraphs>80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Dela Gothic One</vt:lpstr>
      <vt:lpstr>Barlow</vt:lpstr>
      <vt:lpstr>Arial</vt:lpstr>
      <vt:lpstr>Open Sans</vt:lpstr>
      <vt:lpstr>Chatbot by AI Pitch Deck by Slidesgo</vt:lpstr>
      <vt:lpstr>Chatbot für internationale Studierende</vt:lpstr>
      <vt:lpstr>Agenda</vt:lpstr>
      <vt:lpstr>Alvaro Gonzalez</vt:lpstr>
      <vt:lpstr>01 Ausgangssituation</vt:lpstr>
      <vt:lpstr>01 Projektchallenge</vt:lpstr>
      <vt:lpstr>02 Entwicklung des Prototyps</vt:lpstr>
      <vt:lpstr>02 Demo des Prototyps</vt:lpstr>
      <vt:lpstr>03 Kritische Betrachtung</vt:lpstr>
      <vt:lpstr>03 Ausblick</vt:lpstr>
      <vt:lpstr>Vielen 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für internationale Studierende</dc:title>
  <cp:lastModifiedBy>Melody Fuhrmann</cp:lastModifiedBy>
  <cp:revision>44</cp:revision>
  <dcterms:modified xsi:type="dcterms:W3CDTF">2024-09-11T13:59:37Z</dcterms:modified>
</cp:coreProperties>
</file>